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Roboto"/>
      <p:regular r:id="rId41"/>
      <p:bold r:id="rId42"/>
      <p:italic r:id="rId43"/>
      <p:boldItalic r:id="rId44"/>
    </p:embeddedFont>
    <p:embeddedFont>
      <p:font typeface="Roboto Mon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22" Type="http://schemas.openxmlformats.org/officeDocument/2006/relationships/slide" Target="slides/slide17.xml"/><Relationship Id="rId44" Type="http://schemas.openxmlformats.org/officeDocument/2006/relationships/font" Target="fonts/Roboto-boldItalic.fntdata"/><Relationship Id="rId21" Type="http://schemas.openxmlformats.org/officeDocument/2006/relationships/slide" Target="slides/slide16.xml"/><Relationship Id="rId43" Type="http://schemas.openxmlformats.org/officeDocument/2006/relationships/font" Target="fonts/Roboto-italic.fntdata"/><Relationship Id="rId24" Type="http://schemas.openxmlformats.org/officeDocument/2006/relationships/slide" Target="slides/slide19.xml"/><Relationship Id="rId46" Type="http://schemas.openxmlformats.org/officeDocument/2006/relationships/font" Target="fonts/RobotoMono-bold.fntdata"/><Relationship Id="rId23" Type="http://schemas.openxmlformats.org/officeDocument/2006/relationships/slide" Target="slides/slide18.xml"/><Relationship Id="rId45" Type="http://schemas.openxmlformats.org/officeDocument/2006/relationships/font" Target="fonts/RobotoMon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RobotoMono-boldItalic.fntdata"/><Relationship Id="rId25" Type="http://schemas.openxmlformats.org/officeDocument/2006/relationships/slide" Target="slides/slide20.xml"/><Relationship Id="rId47" Type="http://schemas.openxmlformats.org/officeDocument/2006/relationships/font" Target="fonts/RobotoMon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f485e7e5f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f485e7e5f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f485e7e5f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f485e7e5f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f485e7e5f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f485e7e5f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f485e7e5f4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f485e7e5f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485e7e5f4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f485e7e5f4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f485e7e5f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f485e7e5f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f485e7e5f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f485e7e5f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f485e7e5f4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f485e7e5f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f485e7e5f4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f485e7e5f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f485e7e5f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f485e7e5f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cc08b7815b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cc08b7815b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f485e7e5f4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f485e7e5f4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f485e7e5f4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f485e7e5f4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f485e7e5f4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f485e7e5f4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f485e7e5f4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f485e7e5f4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485e7e5f4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485e7e5f4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f485e7e5f4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f485e7e5f4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f485e7e5f4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f485e7e5f4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f485e7e5f4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f485e7e5f4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f485e7e5f4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f485e7e5f4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f613d4d5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f613d4d5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cc072a74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cc072a74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f613d4d52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f613d4d52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f485e7e5f4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f485e7e5f4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f485e7e5f4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f485e7e5f4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f485e7e5f4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f485e7e5f4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f485e7e5f4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f485e7e5f4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de9dcc8487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de9dcc8487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de9dcc848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de9dcc848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485e7e5f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f485e7e5f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f485e7e5f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f485e7e5f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f485e7e5f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f485e7e5f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f485e7e5f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f485e7e5f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f485e7e5f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f485e7e5f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4002450" y="2137800"/>
            <a:ext cx="1139100" cy="86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Descendant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elements that are nested within a specified ancestor element.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will style all &lt;p&gt; elements inside a &lt;div&gt; with red text.</a:t>
            </a:r>
            <a:endParaRPr sz="1700"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300" y="2095725"/>
            <a:ext cx="4805201" cy="12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Child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elements that are direct children of a specified parent element.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will remove the bullet points from all &lt;li&gt; elements that are direct children of a &lt;ul&gt;.</a:t>
            </a:r>
            <a:endParaRPr sz="1700"/>
          </a:p>
        </p:txBody>
      </p:sp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00" y="1963725"/>
            <a:ext cx="5836126" cy="144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Adjacent Sibling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an element that is immediately following a specified element.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will remove the top margin from the first &lt;p&gt; element that directly follows an &lt;h1&gt;.</a:t>
            </a:r>
            <a:endParaRPr sz="1700"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650" y="1994525"/>
            <a:ext cx="5358175" cy="14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General Sibling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all elements that are siblings of a specified element</a:t>
            </a:r>
            <a:r>
              <a:rPr lang="en" sz="1700"/>
              <a:t>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will turn all &lt;p&gt; elements gray that are siblings (i.e., share the same parent) of an &lt;h1&gt; element.</a:t>
            </a:r>
            <a:endParaRPr sz="1700"/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650" y="1909150"/>
            <a:ext cx="5943774" cy="149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Pseudo-class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72" name="Google Shape;172;p2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Targets elements based on their state or position in the document tree.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will change the color of a link to orange when the user hovers over it.</a:t>
            </a:r>
            <a:endParaRPr sz="1700"/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650" y="1886463"/>
            <a:ext cx="5508374" cy="14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Pseudo-element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specific parts of an element.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will make the first line of all &lt;p&gt; elements bold.</a:t>
            </a:r>
            <a:endParaRPr sz="1700"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475" y="1862550"/>
            <a:ext cx="5674526" cy="15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Group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Applies the same styles to multiple elements.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sets the same font family for all &lt;h1&gt;, &lt;h2&gt;, and &lt;h3&gt; elements.</a:t>
            </a:r>
            <a:endParaRPr sz="1700"/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50" y="1955525"/>
            <a:ext cx="5343925" cy="14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Cascading</a:t>
            </a:r>
            <a:endParaRPr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The "cascading" in CSS refers to the way styles are applied in a hierarchy, with rules that are closer to the element (in terms of specificity) taking precedence. For example:</a:t>
            </a:r>
            <a:endParaRPr sz="2100"/>
          </a:p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/>
              <a:t>Inline styles (written directly in the HTML tag) will override styles defined in an external stylesheet.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/>
              <a:t>More specific selectors will override less specific ones (e.g., an ID selector will override a class selector).</a:t>
            </a:r>
            <a:endParaRPr sz="21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82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Specificity</a:t>
            </a:r>
            <a:endParaRPr/>
          </a:p>
        </p:txBody>
      </p:sp>
      <p:sp>
        <p:nvSpPr>
          <p:cNvPr id="199" name="Google Shape;199;p3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Inline styles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IDs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Classes, pseudo-classes, attribute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Element, pseudo-elements</a:t>
            </a:r>
            <a:endParaRPr sz="2100"/>
          </a:p>
        </p:txBody>
      </p:sp>
      <p:pic>
        <p:nvPicPr>
          <p:cNvPr id="200" name="Google Shape;20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675" y="1272475"/>
            <a:ext cx="3457625" cy="20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Specificity </a:t>
            </a:r>
            <a:r>
              <a:rPr lang="en"/>
              <a:t>Examples</a:t>
            </a:r>
            <a:endParaRPr/>
          </a:p>
        </p:txBody>
      </p:sp>
      <p:pic>
        <p:nvPicPr>
          <p:cNvPr id="206" name="Google Shape;20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725" y="1185250"/>
            <a:ext cx="5296949" cy="346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CSS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CSS (Cascading Style Sheets) is a language used to describe the presentation of a document written in a markup </a:t>
            </a:r>
            <a:r>
              <a:rPr lang="en"/>
              <a:t>language</a:t>
            </a:r>
            <a:r>
              <a:rPr lang="en"/>
              <a:t> such as HTML.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While HTML is responsible for the structure and content of a webpage (like headings, paragraphs, and images), CSS controls how these elements look and feel—things like colors, fonts, layouts, and spacing.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 Model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Every HTML element on a page is represented</a:t>
            </a:r>
            <a:br>
              <a:rPr lang="en" sz="1700"/>
            </a:br>
            <a:r>
              <a:rPr lang="en" sz="1700"/>
              <a:t>as a rectangular box, and the box model defines</a:t>
            </a:r>
            <a:br>
              <a:rPr lang="en" sz="1700"/>
            </a:br>
            <a:r>
              <a:rPr lang="en" sz="1700"/>
              <a:t>the size, padding, border, and margin of these boxes.</a:t>
            </a:r>
            <a:br>
              <a:rPr lang="en" sz="1700"/>
            </a:br>
            <a:r>
              <a:rPr lang="en" sz="1700"/>
              <a:t>Understanding the box model is crucial for controlling</a:t>
            </a:r>
            <a:br>
              <a:rPr lang="en" sz="1700"/>
            </a:br>
            <a:r>
              <a:rPr lang="en" sz="1700"/>
              <a:t>the layout, spacing, and alignment of elements.</a:t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3600" y="1047325"/>
            <a:ext cx="3224826" cy="228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 Sizing</a:t>
            </a:r>
            <a:endParaRPr/>
          </a:p>
        </p:txBody>
      </p:sp>
      <p:sp>
        <p:nvSpPr>
          <p:cNvPr id="219" name="Google Shape;219;p3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default, the width and height properties only apply to the content box. However, you can change this behavior using the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box-sizing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property: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content-box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(default): Width and height include only the content, excluding padding and border.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border-box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Width and height include padding and border, but not the margin.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 Sizing Example</a:t>
            </a:r>
            <a:endParaRPr/>
          </a:p>
        </p:txBody>
      </p:sp>
      <p:pic>
        <p:nvPicPr>
          <p:cNvPr id="225" name="Google Shape;2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300" y="1162825"/>
            <a:ext cx="5857800" cy="331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4"/>
          <p:cNvSpPr txBox="1"/>
          <p:nvPr/>
        </p:nvSpPr>
        <p:spPr>
          <a:xfrm>
            <a:off x="6261100" y="1638250"/>
            <a:ext cx="282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With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box-sizing: border-box;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width and height properties will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include the padding and border,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making it easier to control the size of elements.</a:t>
            </a:r>
            <a:endParaRPr sz="1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</a:t>
            </a:r>
            <a:endParaRPr/>
          </a:p>
        </p:txBody>
      </p:sp>
      <p:sp>
        <p:nvSpPr>
          <p:cNvPr id="232" name="Google Shape;232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b="1" lang="en"/>
              <a:t>position</a:t>
            </a:r>
            <a:r>
              <a:rPr lang="en"/>
              <a:t> property in CSS is used to specify how an element is positioned on a webpage. It controls the layout of elements by determining their placement relative to their normal position, containing element, or the viewport.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There are five different position values: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Static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Relative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Absolute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Fixed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Sticky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osition: </a:t>
            </a:r>
            <a:r>
              <a:rPr lang="en"/>
              <a:t>static</a:t>
            </a:r>
            <a:endParaRPr/>
          </a:p>
        </p:txBody>
      </p:sp>
      <p:sp>
        <p:nvSpPr>
          <p:cNvPr id="238" name="Google Shape;238;p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default position value for all elements. Elements are positioned according to the normal document flow, meaning they appear where they naturally fall in the HTML.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Elements with </a:t>
            </a:r>
            <a:r>
              <a:rPr b="1" lang="en"/>
              <a:t>position: static;</a:t>
            </a:r>
            <a:r>
              <a:rPr lang="en"/>
              <a:t> are not affected by top, right, bottom, or left properties.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stack on top of each other based on the order they appear in the HTML.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position: </a:t>
            </a:r>
            <a:r>
              <a:rPr lang="en"/>
              <a:t>relative</a:t>
            </a:r>
            <a:endParaRPr/>
          </a:p>
        </p:txBody>
      </p:sp>
      <p:sp>
        <p:nvSpPr>
          <p:cNvPr id="244" name="Google Shape;244;p3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element is positioned relative to its normal position. Using the </a:t>
            </a:r>
            <a:r>
              <a:rPr b="1" lang="en"/>
              <a:t>top, right, bottom, </a:t>
            </a:r>
            <a:r>
              <a:rPr lang="en"/>
              <a:t>or</a:t>
            </a:r>
            <a:r>
              <a:rPr b="1" lang="en"/>
              <a:t> left</a:t>
            </a:r>
            <a:r>
              <a:rPr lang="en"/>
              <a:t> properties will move the element from where it would normally be, without affecting other elements around it.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elements remain in their default positions.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can be used as a reference point for absolutely positioned child elements.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position: absolute</a:t>
            </a:r>
            <a:endParaRPr/>
          </a:p>
        </p:txBody>
      </p:sp>
      <p:sp>
        <p:nvSpPr>
          <p:cNvPr id="250" name="Google Shape;250;p3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element is positioned relative to the nearest positioned ancestor (anything with a position other than static). If there is no positioned ancestor, it will be relative to the initial containing block (often the </a:t>
            </a:r>
            <a:r>
              <a:rPr b="1" lang="en"/>
              <a:t>&lt;html&gt; </a:t>
            </a:r>
            <a:r>
              <a:rPr lang="en"/>
              <a:t>element).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element is removed from the normal document flow, so it won’t affect the position of other elements.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control its position using the </a:t>
            </a:r>
            <a:r>
              <a:rPr b="1" lang="en"/>
              <a:t>top, right, bottom, </a:t>
            </a:r>
            <a:r>
              <a:rPr lang="en"/>
              <a:t>and</a:t>
            </a:r>
            <a:r>
              <a:rPr b="1" lang="en"/>
              <a:t> left</a:t>
            </a:r>
            <a:r>
              <a:rPr lang="en"/>
              <a:t> properties.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position: fixed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element is positioned relative to the browser window, meaning it stays in the same place even when the page is scrolled.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Like absolute, it’s removed from the document flow.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Often used for navigation bars or other elements that should remain visible while scrolling.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position: sticky</a:t>
            </a:r>
            <a:endParaRPr/>
          </a:p>
        </p:txBody>
      </p:sp>
      <p:sp>
        <p:nvSpPr>
          <p:cNvPr id="262" name="Google Shape;262;p4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element is positioned based on the user's scroll position. It behaves like a </a:t>
            </a:r>
            <a:r>
              <a:rPr b="1" lang="en"/>
              <a:t>relative</a:t>
            </a:r>
            <a:r>
              <a:rPr lang="en"/>
              <a:t> element until it reaches a defined position (like </a:t>
            </a:r>
            <a:r>
              <a:rPr b="1" lang="en"/>
              <a:t>top: 0</a:t>
            </a:r>
            <a:r>
              <a:rPr lang="en"/>
              <a:t>), after which it behaves like </a:t>
            </a:r>
            <a:r>
              <a:rPr b="1" lang="en"/>
              <a:t>fixed</a:t>
            </a:r>
            <a:r>
              <a:rPr lang="en"/>
              <a:t> until it leaves the viewport.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Useful for creating elements that stick to the top of the page as you scroll down.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works within the parent container’s boundaries.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Hiding Element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display: none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visibility: hidden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CSS to a webpage</a:t>
            </a:r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3 methods to add CSS in your webpage.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1. </a:t>
            </a:r>
            <a:r>
              <a:rPr b="1" lang="en"/>
              <a:t>Inline CSS</a:t>
            </a:r>
            <a:br>
              <a:rPr lang="en"/>
            </a:br>
            <a:r>
              <a:rPr lang="en"/>
              <a:t>	</a:t>
            </a:r>
            <a:r>
              <a:rPr lang="en"/>
              <a:t>&lt;h1 style=”color: red”&gt;This is header&lt;/h1&gt;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</a:t>
            </a:r>
            <a:r>
              <a:rPr b="1" lang="en"/>
              <a:t>Embedded CSS</a:t>
            </a:r>
            <a:br>
              <a:rPr lang="en"/>
            </a:br>
            <a:r>
              <a:rPr lang="en"/>
              <a:t>	&lt;style&gt; h1{ color: red } &lt;/style&gt;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3. </a:t>
            </a:r>
            <a:r>
              <a:rPr b="1" lang="en"/>
              <a:t>Linked CSS</a:t>
            </a:r>
            <a:br>
              <a:rPr lang="en"/>
            </a:br>
            <a:r>
              <a:rPr lang="en"/>
              <a:t>	&lt;link href=”./style.css” &gt;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background</a:t>
            </a:r>
            <a:endParaRPr/>
          </a:p>
        </p:txBody>
      </p:sp>
      <p:sp>
        <p:nvSpPr>
          <p:cNvPr id="274" name="Google Shape;274;p4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background-color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</a:t>
            </a:r>
            <a:r>
              <a:rPr lang="en"/>
              <a:t>ackground-image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background-repeat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background-size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background-position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background</a:t>
            </a:r>
            <a:r>
              <a:rPr lang="en"/>
              <a:t>: [background-color] [background-image] [background-position] [background-size] [background-repeat];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Flexbox</a:t>
            </a: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Flexbox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used for creating flexible layouts that can adjust elements' sizes and</a:t>
            </a:r>
            <a:b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positions in a container.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25" y="2039475"/>
            <a:ext cx="5641252" cy="268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</a:t>
            </a:r>
            <a:endParaRPr/>
          </a:p>
        </p:txBody>
      </p:sp>
      <p:pic>
        <p:nvPicPr>
          <p:cNvPr id="287" name="Google Shape;28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5300" y="530775"/>
            <a:ext cx="3275026" cy="428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Queries</a:t>
            </a:r>
            <a:endParaRPr/>
          </a:p>
        </p:txBody>
      </p:sp>
      <p:sp>
        <p:nvSpPr>
          <p:cNvPr id="293" name="Google Shape;293;p4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Media Queries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used for creating responsive web designs, allowing your website to adapt its layout and styling to different screen sizes, orientations, and other device characteristics.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400" y="2458550"/>
            <a:ext cx="5397700" cy="1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Queries</a:t>
            </a:r>
            <a:endParaRPr/>
          </a:p>
        </p:txBody>
      </p:sp>
      <p:sp>
        <p:nvSpPr>
          <p:cNvPr id="300" name="Google Shape;300;p4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media-type:</a:t>
            </a:r>
            <a:r>
              <a:rPr lang="en" sz="1400">
                <a:solidFill>
                  <a:srgbClr val="000000"/>
                </a:solidFill>
              </a:rPr>
              <a:t> This defines the type of device (e.g., screen, print, all). The most common type is </a:t>
            </a:r>
            <a:r>
              <a:rPr b="1" lang="en" sz="1400">
                <a:solidFill>
                  <a:srgbClr val="000000"/>
                </a:solidFill>
              </a:rPr>
              <a:t>screen</a:t>
            </a:r>
            <a:r>
              <a:rPr lang="en" sz="1400">
                <a:solidFill>
                  <a:srgbClr val="000000"/>
                </a:solidFill>
              </a:rPr>
              <a:t>, which applies to computer screens, tablets, and smartphones.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media-feature:</a:t>
            </a:r>
            <a:r>
              <a:rPr lang="en" sz="1400">
                <a:solidFill>
                  <a:srgbClr val="000000"/>
                </a:solidFill>
              </a:rPr>
              <a:t> These are the conditions being tested, such as screen width, height, or orientation.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</a:rPr>
              <a:t>value:</a:t>
            </a:r>
            <a:r>
              <a:rPr lang="en" sz="1400">
                <a:solidFill>
                  <a:srgbClr val="000000"/>
                </a:solidFill>
              </a:rPr>
              <a:t> This is the value you are testing for in the media feature, like a specific width in pixels.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100" y="2571750"/>
            <a:ext cx="4486350" cy="216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7"/>
          <p:cNvSpPr txBox="1"/>
          <p:nvPr>
            <p:ph type="ctrTitle"/>
          </p:nvPr>
        </p:nvSpPr>
        <p:spPr>
          <a:xfrm>
            <a:off x="2946750" y="2152350"/>
            <a:ext cx="32505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307" name="Google Shape;307;p47"/>
          <p:cNvSpPr txBox="1"/>
          <p:nvPr/>
        </p:nvSpPr>
        <p:spPr>
          <a:xfrm>
            <a:off x="4047250" y="2958525"/>
            <a:ext cx="4250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Selectors</a:t>
            </a:r>
            <a:endParaRPr/>
          </a:p>
        </p:txBody>
      </p:sp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20"/>
              <a:t>Selectors are patterns used to target elements on a webpage that you want to style.</a:t>
            </a:r>
            <a:endParaRPr sz="2820"/>
          </a:p>
          <a:p>
            <a:pPr indent="-296068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Element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Class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ID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Universal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Attribute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Descendant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Child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Adjacent Sibling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General Sibling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Pseudo-class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Pseudo-element Selector</a:t>
            </a:r>
            <a:endParaRPr sz="1700"/>
          </a:p>
          <a:p>
            <a:pPr indent="-29606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Group Selector</a:t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Element Selector</a:t>
            </a:r>
            <a:endParaRPr sz="2200"/>
          </a:p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all instances of a specific HTML element.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This rule will set the text color of all &lt;p&gt; elements to blue.</a:t>
            </a:r>
            <a:endParaRPr sz="1700"/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00" y="1672875"/>
            <a:ext cx="5061951" cy="117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Class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elements that have a specific class attribute.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will apply the styles to any element with the class button, like &lt;button class="button"&gt;Click me&lt;/button&gt;.</a:t>
            </a:r>
            <a:endParaRPr sz="1700"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75" y="1640826"/>
            <a:ext cx="4101000" cy="125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ID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a single element with a specific ID attribute. IDs should be unique within a document.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Example: </a:t>
            </a:r>
            <a:r>
              <a:rPr lang="en" sz="1700"/>
              <a:t>This will apply styles to the element with the ID header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such as &lt;div id="header"&gt;Welcome!&lt;/div&gt;.</a:t>
            </a:r>
            <a:endParaRPr sz="1700"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625" y="2074774"/>
            <a:ext cx="4674525" cy="14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Universal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all elements on the page</a:t>
            </a:r>
            <a:r>
              <a:rPr lang="en" sz="1700"/>
              <a:t>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resets the margin and padding for all elements to 0.</a:t>
            </a:r>
            <a:endParaRPr sz="1700"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275" y="1727663"/>
            <a:ext cx="4642475" cy="168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/>
              <a:t>Attribute</a:t>
            </a:r>
            <a:r>
              <a:rPr lang="en" sz="2400"/>
              <a:t> Selector</a:t>
            </a:r>
            <a:endParaRPr sz="2200"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Targets elements based on the presence or value of an attribute.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Example: </a:t>
            </a:r>
            <a:r>
              <a:rPr lang="en" sz="1700"/>
              <a:t>This targets all &lt;input&gt; elements where the type attribute is "text".</a:t>
            </a:r>
            <a:endParaRPr sz="1700"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200" y="1840888"/>
            <a:ext cx="4670924" cy="146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